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85" r:id="rId5"/>
    <p:sldId id="259" r:id="rId6"/>
    <p:sldId id="278" r:id="rId7"/>
    <p:sldId id="279" r:id="rId8"/>
    <p:sldId id="280" r:id="rId9"/>
    <p:sldId id="281" r:id="rId10"/>
    <p:sldId id="282" r:id="rId11"/>
    <p:sldId id="283" r:id="rId12"/>
    <p:sldId id="277" r:id="rId13"/>
    <p:sldId id="284" r:id="rId14"/>
    <p:sldId id="263" r:id="rId15"/>
    <p:sldId id="264" r:id="rId16"/>
    <p:sldId id="266" r:id="rId17"/>
    <p:sldId id="267" r:id="rId18"/>
    <p:sldId id="269" r:id="rId19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33333"/>
    <a:srgbClr val="4A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1" autoAdjust="0"/>
    <p:restoredTop sz="94660"/>
  </p:normalViewPr>
  <p:slideViewPr>
    <p:cSldViewPr snapToGrid="0">
      <p:cViewPr varScale="1">
        <p:scale>
          <a:sx n="73" d="100"/>
          <a:sy n="73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FB2-49E4-B609-96EB058C4F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FB2-49E4-B609-96EB058C4F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FB2-49E4-B609-96EB058C4F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FB2-49E4-B609-96EB058C4F28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CCF5EAD-24FD-E742-855F-BA94BDA69585}" type="CATEGORYNAME">
                      <a:rPr lang="en-US" sz="1600" baseline="0"/>
                      <a:pPr>
                        <a:defRPr sz="133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FB2-49E4-B609-96EB058C4F2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79BEA31-FCA7-9544-8B7B-228E3CD237E2}" type="CATEGORYNAME">
                      <a:rPr lang="en-US" sz="1200" baseline="0"/>
                      <a:pPr>
                        <a:defRPr sz="133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FB2-49E4-B609-96EB058C4F2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3E61CD3-DF2C-AD46-B832-F6990D23BBF0}" type="CATEGORYNAME">
                      <a:rPr lang="en-US" sz="1600" baseline="0"/>
                      <a:pPr>
                        <a:defRPr sz="133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FB2-49E4-B609-96EB058C4F2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Lucky</c:v>
                </c:pt>
                <c:pt idx="1">
                  <c:v>Normal</c:v>
                </c:pt>
                <c:pt idx="2">
                  <c:v>Rich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FB2-49E4-B609-96EB058C4F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834178830413"/>
          <c:y val="0.305358903141556"/>
          <c:w val="0.193946088819143"/>
          <c:h val="0.43600407424086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55AF8A-B1D6-4CC4-9E94-F7AC0E1FC9A3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B1DEC148-ED69-428E-A776-8C7C81CC1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3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9A8A87-CD71-4DFB-9C43-3AE3D34F67E8}"/>
              </a:ext>
            </a:extLst>
          </p:cNvPr>
          <p:cNvSpPr/>
          <p:nvPr userDrawn="1"/>
        </p:nvSpPr>
        <p:spPr>
          <a:xfrm>
            <a:off x="0" y="6600304"/>
            <a:ext cx="9144000" cy="25769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3CDCE90-FEFC-44FB-94F5-1CE64BF5948C}"/>
              </a:ext>
            </a:extLst>
          </p:cNvPr>
          <p:cNvSpPr/>
          <p:nvPr userDrawn="1"/>
        </p:nvSpPr>
        <p:spPr>
          <a:xfrm>
            <a:off x="0" y="0"/>
            <a:ext cx="9144000" cy="60682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C364156-8E6F-47E3-8E73-087013EA8611}"/>
              </a:ext>
            </a:extLst>
          </p:cNvPr>
          <p:cNvCxnSpPr>
            <a:cxnSpLocks/>
          </p:cNvCxnSpPr>
          <p:nvPr userDrawn="1"/>
        </p:nvCxnSpPr>
        <p:spPr>
          <a:xfrm>
            <a:off x="154825" y="6729152"/>
            <a:ext cx="883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80678D-323B-440E-8A8D-A73207A56D66}"/>
              </a:ext>
            </a:extLst>
          </p:cNvPr>
          <p:cNvCxnSpPr>
            <a:cxnSpLocks/>
          </p:cNvCxnSpPr>
          <p:nvPr userDrawn="1"/>
        </p:nvCxnSpPr>
        <p:spPr>
          <a:xfrm>
            <a:off x="8609908" y="6729151"/>
            <a:ext cx="3792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534CF1A-8640-4BD3-AB8B-045173B8C342}"/>
              </a:ext>
            </a:extLst>
          </p:cNvPr>
          <p:cNvCxnSpPr>
            <a:cxnSpLocks/>
          </p:cNvCxnSpPr>
          <p:nvPr userDrawn="1"/>
        </p:nvCxnSpPr>
        <p:spPr>
          <a:xfrm>
            <a:off x="154825" y="502920"/>
            <a:ext cx="883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7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6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13" y="621745"/>
            <a:ext cx="7886700" cy="436736"/>
          </a:xfrm>
        </p:spPr>
        <p:txBody>
          <a:bodyPr>
            <a:normAutofit/>
          </a:bodyPr>
          <a:lstStyle>
            <a:lvl1pPr>
              <a:defRPr sz="2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113" y="1825625"/>
            <a:ext cx="7886700" cy="4351338"/>
          </a:xfrm>
        </p:spPr>
        <p:txBody>
          <a:bodyPr>
            <a:normAutofit/>
          </a:bodyPr>
          <a:lstStyle>
            <a:lvl1pPr>
              <a:defRPr sz="1100">
                <a:latin typeface="Century Gothic" panose="020B0502020202020204" pitchFamily="34" charset="0"/>
              </a:defRPr>
            </a:lvl1pPr>
            <a:lvl2pPr>
              <a:defRPr sz="1100">
                <a:latin typeface="Century Gothic" panose="020B0502020202020204" pitchFamily="34" charset="0"/>
              </a:defRPr>
            </a:lvl2pPr>
            <a:lvl3pPr>
              <a:defRPr sz="1100">
                <a:latin typeface="Century Gothic" panose="020B0502020202020204" pitchFamily="34" charset="0"/>
              </a:defRPr>
            </a:lvl3pPr>
            <a:lvl4pPr>
              <a:defRPr sz="1100">
                <a:latin typeface="Century Gothic" panose="020B0502020202020204" pitchFamily="34" charset="0"/>
              </a:defRPr>
            </a:lvl4pPr>
            <a:lvl5pPr>
              <a:defRPr sz="11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16039E0-BC95-477C-AFED-F2E37ADC3A29}"/>
              </a:ext>
            </a:extLst>
          </p:cNvPr>
          <p:cNvSpPr/>
          <p:nvPr userDrawn="1"/>
        </p:nvSpPr>
        <p:spPr>
          <a:xfrm>
            <a:off x="0" y="6600304"/>
            <a:ext cx="9144000" cy="25769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C43AE774-292A-4661-B87E-708AAA7D7AA5}"/>
              </a:ext>
            </a:extLst>
          </p:cNvPr>
          <p:cNvSpPr txBox="1">
            <a:spLocks/>
          </p:cNvSpPr>
          <p:nvPr userDrawn="1"/>
        </p:nvSpPr>
        <p:spPr>
          <a:xfrm>
            <a:off x="6344689" y="6546589"/>
            <a:ext cx="2265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STRICTLY PRIVATE AND CONFIDENTIAL | </a:t>
            </a:r>
            <a:fld id="{ABF8A790-C716-41C6-A26D-589E45CC31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50DC4E6-FCA3-427F-94BE-5FCDA7CF511A}"/>
              </a:ext>
            </a:extLst>
          </p:cNvPr>
          <p:cNvSpPr/>
          <p:nvPr userDrawn="1"/>
        </p:nvSpPr>
        <p:spPr>
          <a:xfrm>
            <a:off x="0" y="-1"/>
            <a:ext cx="9144000" cy="60350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F3F0AE3-4CFD-47C9-9275-2F472A49E164}"/>
              </a:ext>
            </a:extLst>
          </p:cNvPr>
          <p:cNvCxnSpPr>
            <a:cxnSpLocks/>
            <a:endCxn id="8" idx="1"/>
          </p:cNvCxnSpPr>
          <p:nvPr userDrawn="1"/>
        </p:nvCxnSpPr>
        <p:spPr>
          <a:xfrm>
            <a:off x="154825" y="6729152"/>
            <a:ext cx="6189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9EA87F5-70AF-461D-9F9B-0F9D607B6999}"/>
              </a:ext>
            </a:extLst>
          </p:cNvPr>
          <p:cNvCxnSpPr>
            <a:cxnSpLocks/>
          </p:cNvCxnSpPr>
          <p:nvPr userDrawn="1"/>
        </p:nvCxnSpPr>
        <p:spPr>
          <a:xfrm>
            <a:off x="8609908" y="6729151"/>
            <a:ext cx="3792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8F991AC-AE52-45A0-B2D0-9D1882FD53FA}"/>
              </a:ext>
            </a:extLst>
          </p:cNvPr>
          <p:cNvCxnSpPr>
            <a:cxnSpLocks/>
          </p:cNvCxnSpPr>
          <p:nvPr userDrawn="1"/>
        </p:nvCxnSpPr>
        <p:spPr>
          <a:xfrm>
            <a:off x="154825" y="502920"/>
            <a:ext cx="883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7474A45-F34D-4270-8B47-88A295819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45" y="128847"/>
            <a:ext cx="781059" cy="306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EF87CC-0099-4C5A-B7FC-307F8FB85E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12205" y="79579"/>
            <a:ext cx="1510318" cy="377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D3F591-36F6-4E73-BDD8-9E0BD1F32D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58124" y="94118"/>
            <a:ext cx="1061813" cy="3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0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3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8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8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9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42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6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A790-C716-41C6-A26D-589E45CC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978F03-9999-491C-9FE3-639B8C82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84" y="2511905"/>
            <a:ext cx="2808192" cy="234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9468929-4709-473E-85D6-C9274650DF03}"/>
              </a:ext>
            </a:extLst>
          </p:cNvPr>
          <p:cNvSpPr txBox="1"/>
          <p:nvPr/>
        </p:nvSpPr>
        <p:spPr>
          <a:xfrm>
            <a:off x="-48648" y="4756502"/>
            <a:ext cx="10081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" dirty="0">
                <a:solidFill>
                  <a:schemeClr val="bg1"/>
                </a:solidFill>
              </a:rPr>
              <a:t>JJ Harrison (CC-BY-SA 3.0)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C6C9465-5068-4F21-A055-7993BF2F5E9F}"/>
              </a:ext>
            </a:extLst>
          </p:cNvPr>
          <p:cNvSpPr txBox="1"/>
          <p:nvPr/>
        </p:nvSpPr>
        <p:spPr>
          <a:xfrm>
            <a:off x="701615" y="666796"/>
            <a:ext cx="7040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Perpetua"/>
              </a:rPr>
              <a:t>Shanghai License Plate Auction Simulation</a:t>
            </a:r>
            <a:endParaRPr lang="en-AU" sz="1200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Perpetua"/>
            </a:endParaRPr>
          </a:p>
          <a:p>
            <a:endParaRPr lang="en-AU" sz="1200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Perpetua"/>
            </a:endParaRPr>
          </a:p>
          <a:p>
            <a:r>
              <a:rPr lang="en-AU" sz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Perpetua"/>
              </a:rPr>
              <a:t>Baruch College | New York | April 2018</a:t>
            </a:r>
          </a:p>
          <a:p>
            <a:endParaRPr lang="en-AU" sz="1200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AU" sz="12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Tao Yang</a:t>
            </a:r>
          </a:p>
          <a:p>
            <a:r>
              <a:rPr lang="en-AU" sz="12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Yang </a:t>
            </a:r>
            <a:r>
              <a:rPr lang="en-AU" sz="1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Jin</a:t>
            </a:r>
            <a:endParaRPr lang="en-AU" sz="1200" b="1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AU" sz="1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Yufan</a:t>
            </a:r>
            <a:r>
              <a:rPr lang="en-AU" sz="12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li</a:t>
            </a:r>
          </a:p>
          <a:p>
            <a:r>
              <a:rPr lang="en-AU" sz="1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Sicheng</a:t>
            </a:r>
            <a:r>
              <a:rPr lang="en-AU" sz="12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AU" sz="1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meng</a:t>
            </a:r>
            <a:endParaRPr lang="en-AU" sz="1200" b="1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AU" sz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Perpetua"/>
              </a:rPr>
              <a:t> </a:t>
            </a:r>
          </a:p>
          <a:p>
            <a:endParaRPr lang="en-AU" sz="1200" cap="all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F3CBF53-5ECA-4539-A46C-59C5399387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" y="2506348"/>
            <a:ext cx="2817850" cy="23512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ED4109B9-1AEE-4D7E-AD53-DC2801F2E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16" y="2511905"/>
            <a:ext cx="2968873" cy="23401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C9EA282-FD35-43B5-820E-1E27DA295533}"/>
              </a:ext>
            </a:extLst>
          </p:cNvPr>
          <p:cNvSpPr/>
          <p:nvPr/>
        </p:nvSpPr>
        <p:spPr>
          <a:xfrm>
            <a:off x="6494" y="4856036"/>
            <a:ext cx="9131458" cy="166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AC40FFA-2E82-4508-922F-3DAF0D71BB31}"/>
              </a:ext>
            </a:extLst>
          </p:cNvPr>
          <p:cNvSpPr/>
          <p:nvPr/>
        </p:nvSpPr>
        <p:spPr>
          <a:xfrm>
            <a:off x="0" y="2401004"/>
            <a:ext cx="9144000" cy="14137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5DBE2C-036A-466D-BB37-997C4BF1B7C5}"/>
              </a:ext>
            </a:extLst>
          </p:cNvPr>
          <p:cNvSpPr txBox="1"/>
          <p:nvPr/>
        </p:nvSpPr>
        <p:spPr>
          <a:xfrm>
            <a:off x="701615" y="5252222"/>
            <a:ext cx="62862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2"/>
                </a:solidFill>
                <a:cs typeface="Perpetua"/>
              </a:defRPr>
            </a:lvl1pPr>
          </a:lstStyle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This presentation is for Baruch College Spring 2018 OPR9730 Simulation Class term project. All the information herein is based on publicly available data. </a:t>
            </a: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All rights reserved. 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F02DD37E-1787-4F39-A3BB-A9D7CF3B22D8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OPR9730 Term Project</a:t>
            </a:r>
          </a:p>
        </p:txBody>
      </p:sp>
    </p:spTree>
    <p:extLst>
      <p:ext uri="{BB962C8B-B14F-4D97-AF65-F5344CB8AC3E}">
        <p14:creationId xmlns:p14="http://schemas.microsoft.com/office/powerpoint/2010/main" val="41351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Bidding rules: “Rich”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E863233-0CC7-4DD6-952E-C8C47E660659}"/>
              </a:ext>
            </a:extLst>
          </p:cNvPr>
          <p:cNvSpPr txBox="1">
            <a:spLocks/>
          </p:cNvSpPr>
          <p:nvPr/>
        </p:nvSpPr>
        <p:spPr>
          <a:xfrm>
            <a:off x="628650" y="1698892"/>
            <a:ext cx="4456884" cy="22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800" dirty="0"/>
              <a:t>Start from minimum winning price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add no more than 900 </a:t>
            </a:r>
            <a:br>
              <a:rPr lang="en-US" sz="1800" dirty="0"/>
            </a:br>
            <a:r>
              <a:rPr lang="en-US" sz="1800" dirty="0"/>
              <a:t>uniformed random number </a:t>
            </a:r>
            <a:r>
              <a:rPr lang="en-US" sz="1800" dirty="0">
                <a:solidFill>
                  <a:srgbClr val="00B050"/>
                </a:solidFill>
              </a:rPr>
              <a:t>(0, 900)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No Maximum!</a:t>
            </a:r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D61F107-5CF1-4D4D-9950-E722D050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4" y="1411790"/>
            <a:ext cx="3502781" cy="229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FCD460-F135-4FB4-8075-BE62B234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79" y="4649577"/>
            <a:ext cx="5074152" cy="11258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 txBox="1">
            <a:spLocks/>
          </p:cNvSpPr>
          <p:nvPr/>
        </p:nvSpPr>
        <p:spPr>
          <a:xfrm>
            <a:off x="628650" y="922220"/>
            <a:ext cx="4860653" cy="436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“Rich” bidder assumption:</a:t>
            </a:r>
          </a:p>
        </p:txBody>
      </p:sp>
    </p:spTree>
    <p:extLst>
      <p:ext uri="{BB962C8B-B14F-4D97-AF65-F5344CB8AC3E}">
        <p14:creationId xmlns:p14="http://schemas.microsoft.com/office/powerpoint/2010/main" val="42232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3" y="896821"/>
            <a:ext cx="4860653" cy="436736"/>
          </a:xfrm>
        </p:spPr>
        <p:txBody>
          <a:bodyPr/>
          <a:lstStyle/>
          <a:p>
            <a:r>
              <a:rPr lang="en-US" sz="2000" b="1" dirty="0"/>
              <a:t>New minimum winning price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694113" y="138658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Final Step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E863233-0CC7-4DD6-952E-C8C47E660659}"/>
              </a:ext>
            </a:extLst>
          </p:cNvPr>
          <p:cNvSpPr txBox="1">
            <a:spLocks/>
          </p:cNvSpPr>
          <p:nvPr/>
        </p:nvSpPr>
        <p:spPr>
          <a:xfrm>
            <a:off x="694113" y="1453067"/>
            <a:ext cx="7519927" cy="2183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all appeared price will be saved in system and file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1000 different bidders -&gt; 1000 new price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Combine together and sorted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Plates 10312 -&gt; rank 10312 -&gt; new minimum price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621626-BC26-4959-88F5-582FC6F1F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3" y="3756004"/>
            <a:ext cx="7213600" cy="907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8C6E73-A708-4A84-B677-44173FE7A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3" y="4987804"/>
            <a:ext cx="4576865" cy="9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4584901-209E-4594-9471-EA1FEADCFA0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Data and Expectation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E68269-2D9D-46A3-BFB9-CF699BCE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76" y="794762"/>
            <a:ext cx="4725677" cy="2506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36DB80-030C-4D27-80EE-5473AE48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536" y="3514688"/>
            <a:ext cx="4739779" cy="28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6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2B311B4-674F-9643-81DF-1630BEE9FBF8}"/>
              </a:ext>
            </a:extLst>
          </p:cNvPr>
          <p:cNvSpPr/>
          <p:nvPr/>
        </p:nvSpPr>
        <p:spPr>
          <a:xfrm>
            <a:off x="647205" y="118998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Validation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841663-232F-4244-A51B-EEC5B74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09" y="1354231"/>
            <a:ext cx="5954069" cy="2061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4C8523-FE17-1E44-A426-E44D92E17213}"/>
              </a:ext>
            </a:extLst>
          </p:cNvPr>
          <p:cNvSpPr/>
          <p:nvPr/>
        </p:nvSpPr>
        <p:spPr>
          <a:xfrm>
            <a:off x="2029872" y="384604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Variables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Methods</a:t>
            </a:r>
          </a:p>
        </p:txBody>
      </p:sp>
    </p:spTree>
    <p:extLst>
      <p:ext uri="{BB962C8B-B14F-4D97-AF65-F5344CB8AC3E}">
        <p14:creationId xmlns:p14="http://schemas.microsoft.com/office/powerpoint/2010/main" val="13158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3A66912-4942-4DAB-A654-B8B8C3758F3A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Validation Sample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172DB36-A384-4CA9-BE48-549C1C369962}"/>
              </a:ext>
            </a:extLst>
          </p:cNvPr>
          <p:cNvSpPr txBox="1">
            <a:spLocks/>
          </p:cNvSpPr>
          <p:nvPr/>
        </p:nvSpPr>
        <p:spPr>
          <a:xfrm>
            <a:off x="541497" y="1091588"/>
            <a:ext cx="7886700" cy="326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DB2F3D0-D764-4F48-9819-412B360B96D7}"/>
              </a:ext>
            </a:extLst>
          </p:cNvPr>
          <p:cNvGrpSpPr/>
          <p:nvPr/>
        </p:nvGrpSpPr>
        <p:grpSpPr>
          <a:xfrm>
            <a:off x="461438" y="1627469"/>
            <a:ext cx="8046818" cy="3457413"/>
            <a:chOff x="397963" y="2770668"/>
            <a:chExt cx="8046818" cy="345741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BEAE20A-CE93-4D5B-A0CC-F0CE0C6B0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588" y="2850329"/>
              <a:ext cx="2269885" cy="14862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8583C750-5D2F-49FF-825E-296D92614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6447" y="2770668"/>
              <a:ext cx="2468334" cy="15642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27467D95-21EA-431B-A996-85CFCFE4A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588" y="4608812"/>
              <a:ext cx="2287456" cy="148623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D14B8AF9-02CC-4D12-85AB-3367EFAC0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5358" y="4669248"/>
              <a:ext cx="2450512" cy="1558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0D86E8D5-FD2A-4920-9C17-4FAD4D6229D6}"/>
                </a:ext>
              </a:extLst>
            </p:cNvPr>
            <p:cNvSpPr txBox="1"/>
            <p:nvPr/>
          </p:nvSpPr>
          <p:spPr>
            <a:xfrm>
              <a:off x="403184" y="2889336"/>
              <a:ext cx="1442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Uniform Distribution</a:t>
              </a:r>
            </a:p>
            <a:p>
              <a:endParaRPr lang="en-US" sz="1200" dirty="0"/>
            </a:p>
            <a:p>
              <a:r>
                <a:rPr lang="en-US" sz="1200" dirty="0"/>
                <a:t>MIN: 87410.49678</a:t>
              </a:r>
            </a:p>
            <a:p>
              <a:r>
                <a:rPr lang="en-US" sz="1200" dirty="0"/>
                <a:t>AVG: 87636.21962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FD82AEA-416F-48DC-96CA-F39FFD58ED26}"/>
                </a:ext>
              </a:extLst>
            </p:cNvPr>
            <p:cNvSpPr txBox="1"/>
            <p:nvPr/>
          </p:nvSpPr>
          <p:spPr>
            <a:xfrm>
              <a:off x="4453588" y="4802332"/>
              <a:ext cx="1522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Gamma Distribution</a:t>
              </a:r>
            </a:p>
            <a:p>
              <a:endParaRPr lang="en-US" sz="1200" dirty="0"/>
            </a:p>
            <a:p>
              <a:r>
                <a:rPr lang="en-US" sz="1200" dirty="0"/>
                <a:t>MIN: 83705.5016278</a:t>
              </a:r>
            </a:p>
            <a:p>
              <a:r>
                <a:rPr lang="en-US" sz="1200" dirty="0"/>
                <a:t>AVG: 83802.3192582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8904AF0-7617-4482-A419-DC5BB351BC06}"/>
                </a:ext>
              </a:extLst>
            </p:cNvPr>
            <p:cNvSpPr txBox="1"/>
            <p:nvPr/>
          </p:nvSpPr>
          <p:spPr>
            <a:xfrm>
              <a:off x="397963" y="4802333"/>
              <a:ext cx="1492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Normal Distribution</a:t>
              </a:r>
            </a:p>
            <a:p>
              <a:endParaRPr lang="en-US" sz="1200" dirty="0"/>
            </a:p>
            <a:p>
              <a:r>
                <a:rPr lang="en-US" sz="1200" dirty="0"/>
                <a:t>MIN:85963.8549715</a:t>
              </a:r>
            </a:p>
            <a:p>
              <a:r>
                <a:rPr lang="en-US" sz="1200" dirty="0"/>
                <a:t>AVG:86169.3506785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B16FC6A-A0C3-4E17-9F14-2553678B26B4}"/>
                </a:ext>
              </a:extLst>
            </p:cNvPr>
            <p:cNvSpPr txBox="1"/>
            <p:nvPr/>
          </p:nvSpPr>
          <p:spPr>
            <a:xfrm>
              <a:off x="4462500" y="2878635"/>
              <a:ext cx="15228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Exponential</a:t>
              </a:r>
            </a:p>
            <a:p>
              <a:r>
                <a:rPr lang="en-US" sz="1200" dirty="0"/>
                <a:t>Distribution</a:t>
              </a:r>
            </a:p>
            <a:p>
              <a:endParaRPr lang="en-US" sz="1200" dirty="0"/>
            </a:p>
            <a:p>
              <a:r>
                <a:rPr lang="en-US" sz="1200" dirty="0"/>
                <a:t>MIN:83708.2604276</a:t>
              </a:r>
            </a:p>
            <a:p>
              <a:r>
                <a:rPr lang="en-US" sz="1200" dirty="0"/>
                <a:t>AVG:83803.7227566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A12996C-34FF-4F32-AFE6-D1CD3B68F19F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Validation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E10480-0A14-4E64-878A-37BA947D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5" y="1196907"/>
            <a:ext cx="8935299" cy="44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4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A80C9B-6738-4EB3-A336-BA8A1B035F52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Output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2AEF7B-9E38-4B3D-8471-294E1174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24" y="3909922"/>
            <a:ext cx="3765419" cy="2313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896028-7D28-4A09-B56F-FC854729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42" y="3804530"/>
            <a:ext cx="3903871" cy="241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DF4987-2C6B-0343-A363-62673F50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228" y="806261"/>
            <a:ext cx="4388875" cy="30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A80C9B-6738-4EB3-A336-BA8A1B035F52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Input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F361EDB-1B41-374E-868F-693424AE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4" y="705607"/>
            <a:ext cx="2354480" cy="2515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FAD1CC5-B719-4443-8F0E-3C5849BE2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04" y="2149850"/>
            <a:ext cx="6438696" cy="4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01" y="2497367"/>
            <a:ext cx="3115149" cy="2419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6BA80C9B-6738-4EB3-A336-BA8A1B035F52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Potential Improvement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701615" y="2152892"/>
            <a:ext cx="77131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Increase speed of the program, more replication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More years’ data could be used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Different parameters, distribution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More people in the end of the auction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615" y="983836"/>
            <a:ext cx="7370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Current Limitations:</a:t>
            </a:r>
          </a:p>
        </p:txBody>
      </p:sp>
    </p:spTree>
    <p:extLst>
      <p:ext uri="{BB962C8B-B14F-4D97-AF65-F5344CB8AC3E}">
        <p14:creationId xmlns:p14="http://schemas.microsoft.com/office/powerpoint/2010/main" val="42390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DF58223-6539-47D4-84C5-E58761C974FA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The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9D16E6-DB01-4D89-B767-588457D3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8" r="18771" b="-1"/>
          <a:stretch/>
        </p:blipFill>
        <p:spPr>
          <a:xfrm>
            <a:off x="0" y="2562077"/>
            <a:ext cx="3041963" cy="3508273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8" name="Picture 2" descr="http://image.thepaper.cn/www/image/4/720/409.jpg">
            <a:extLst>
              <a:ext uri="{FF2B5EF4-FFF2-40B4-BE49-F238E27FC236}">
                <a16:creationId xmlns:a16="http://schemas.microsoft.com/office/drawing/2014/main" xmlns="" id="{57D79854-FE0A-4BCB-AA6E-20EC191F9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" r="-4" b="14419"/>
          <a:stretch/>
        </p:blipFill>
        <p:spPr bwMode="auto">
          <a:xfrm>
            <a:off x="1128338" y="650713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4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E4A872-17CE-4E54-B611-537E39AE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085" y="882166"/>
            <a:ext cx="4340168" cy="190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Four types:</a:t>
            </a:r>
          </a:p>
          <a:p>
            <a:r>
              <a:rPr lang="en-US" sz="1800" dirty="0"/>
              <a:t>English Auction</a:t>
            </a:r>
          </a:p>
          <a:p>
            <a:r>
              <a:rPr lang="en-US" sz="1800" dirty="0"/>
              <a:t>Dutch Auction</a:t>
            </a:r>
          </a:p>
          <a:p>
            <a:r>
              <a:rPr lang="en-US" sz="1800" dirty="0"/>
              <a:t>First-price Sealed-bid Auction</a:t>
            </a:r>
          </a:p>
          <a:p>
            <a:r>
              <a:rPr lang="en-US" sz="1800" dirty="0"/>
              <a:t>Second-price Sealed-bid Auction</a:t>
            </a:r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E3578F4-4DAF-4D30-BF44-6FF6EE0B9070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Four Types of Traditional Auctions </a:t>
            </a:r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xmlns="" id="{39DB81D9-7EB4-417E-AA77-8C9EB608EC0E}"/>
              </a:ext>
            </a:extLst>
          </p:cNvPr>
          <p:cNvSpPr/>
          <p:nvPr/>
        </p:nvSpPr>
        <p:spPr>
          <a:xfrm>
            <a:off x="701614" y="3082814"/>
            <a:ext cx="3630437" cy="139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100" b="1" dirty="0">
                <a:solidFill>
                  <a:prstClr val="black"/>
                </a:solidFill>
                <a:latin typeface="Century Gothic" panose="020B0502020202020204" pitchFamily="34" charset="0"/>
              </a:rPr>
              <a:t>English Auction: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Open, oral, ascending-bid auction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Seller announces prices, or bidders individually state their bids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One winning bidder who bids and pays the highest price</a:t>
            </a:r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xmlns="" id="{A59543B9-8394-442D-9942-178D1E746FE8}"/>
              </a:ext>
            </a:extLst>
          </p:cNvPr>
          <p:cNvSpPr/>
          <p:nvPr/>
        </p:nvSpPr>
        <p:spPr>
          <a:xfrm>
            <a:off x="4644965" y="3082814"/>
            <a:ext cx="3630437" cy="139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100" b="1" dirty="0">
                <a:solidFill>
                  <a:prstClr val="black"/>
                </a:solidFill>
                <a:latin typeface="Century Gothic" panose="020B0502020202020204" pitchFamily="34" charset="0"/>
              </a:rPr>
              <a:t>Dutch Auction: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Descending-bid auction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Starts at an initial high price, then lowers the price continuously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The first bidder who claims he/she accept the current price wins</a:t>
            </a:r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xmlns="" id="{C2CE93FE-B494-48C6-9CF7-F78F0B563B4E}"/>
              </a:ext>
            </a:extLst>
          </p:cNvPr>
          <p:cNvSpPr/>
          <p:nvPr/>
        </p:nvSpPr>
        <p:spPr>
          <a:xfrm>
            <a:off x="701614" y="4661171"/>
            <a:ext cx="3630437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100" b="1" dirty="0">
                <a:solidFill>
                  <a:prstClr val="black"/>
                </a:solidFill>
                <a:latin typeface="Century Gothic" panose="020B0502020202020204" pitchFamily="34" charset="0"/>
              </a:rPr>
              <a:t>First-price Sealed-bid Auction: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AKA Blind auction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Bidders independently submit one single price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The highest bidder wins</a:t>
            </a:r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xmlns="" id="{93953F24-AF98-434E-8DBC-5FB4C330268B}"/>
              </a:ext>
            </a:extLst>
          </p:cNvPr>
          <p:cNvSpPr/>
          <p:nvPr/>
        </p:nvSpPr>
        <p:spPr>
          <a:xfrm>
            <a:off x="4644964" y="4661171"/>
            <a:ext cx="3630437" cy="167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100" b="1" dirty="0">
                <a:solidFill>
                  <a:prstClr val="black"/>
                </a:solidFill>
                <a:latin typeface="Century Gothic" panose="020B0502020202020204" pitchFamily="34" charset="0"/>
              </a:rPr>
              <a:t>First-price Sealed-bid Auction: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AKA </a:t>
            </a:r>
            <a:r>
              <a:rPr lang="en-US" sz="1100" dirty="0" err="1">
                <a:latin typeface="Century Gothic" panose="020B0502020202020204" pitchFamily="34" charset="0"/>
              </a:rPr>
              <a:t>Vickrey</a:t>
            </a:r>
            <a:r>
              <a:rPr lang="en-US" sz="1100" dirty="0">
                <a:latin typeface="Century Gothic" panose="020B0502020202020204" pitchFamily="34" charset="0"/>
              </a:rPr>
              <a:t> auction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Bidders independently submit a single price (blind bidding)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The highest bidder wins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latin typeface="Century Gothic" panose="020B0502020202020204" pitchFamily="34" charset="0"/>
              </a:rPr>
              <a:t>The winner only pays the second highest bidder’s price</a:t>
            </a:r>
          </a:p>
        </p:txBody>
      </p:sp>
    </p:spTree>
    <p:extLst>
      <p:ext uri="{BB962C8B-B14F-4D97-AF65-F5344CB8AC3E}">
        <p14:creationId xmlns:p14="http://schemas.microsoft.com/office/powerpoint/2010/main" val="299975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E3578F4-4DAF-4D30-BF44-6FF6EE0B9070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The Real World Auction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FD67BE5-89AC-456E-9CD5-82C18A95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5" y="621251"/>
            <a:ext cx="7886700" cy="496628"/>
          </a:xfrm>
        </p:spPr>
        <p:txBody>
          <a:bodyPr>
            <a:normAutofit/>
          </a:bodyPr>
          <a:lstStyle/>
          <a:p>
            <a:r>
              <a:rPr lang="en-US" sz="1300" dirty="0"/>
              <a:t>The $13,000 license plate has become a phenomenon and is well documented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69" y="1464295"/>
            <a:ext cx="5566220" cy="2614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334" y="1274499"/>
            <a:ext cx="3310890" cy="379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37" y="2195131"/>
            <a:ext cx="3021136" cy="2693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77" y="3542099"/>
            <a:ext cx="3476190" cy="2958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888" y="3369952"/>
            <a:ext cx="2258568" cy="3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67BE5-89AC-456E-9CD5-82C18A95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15" y="621251"/>
            <a:ext cx="7886700" cy="496628"/>
          </a:xfrm>
        </p:spPr>
        <p:txBody>
          <a:bodyPr>
            <a:normAutofit/>
          </a:bodyPr>
          <a:lstStyle/>
          <a:p>
            <a:r>
              <a:rPr lang="en-US" sz="1400" dirty="0"/>
              <a:t>Let’s walk through the mechanisms of the lightening fast auction- 8000 plates auctioned in 90 minutes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5293800-8062-499A-9245-FC632331E048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The Auction</a:t>
            </a:r>
          </a:p>
        </p:txBody>
      </p:sp>
      <p:sp>
        <p:nvSpPr>
          <p:cNvPr id="5" name="Shape 208">
            <a:extLst>
              <a:ext uri="{FF2B5EF4-FFF2-40B4-BE49-F238E27FC236}">
                <a16:creationId xmlns:a16="http://schemas.microsoft.com/office/drawing/2014/main" xmlns="" id="{FEB2416D-2D23-44E6-8E5F-86F98384A209}"/>
              </a:ext>
            </a:extLst>
          </p:cNvPr>
          <p:cNvSpPr/>
          <p:nvPr/>
        </p:nvSpPr>
        <p:spPr>
          <a:xfrm>
            <a:off x="777115" y="1616827"/>
            <a:ext cx="7708517" cy="31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1" algn="just">
              <a:spcBef>
                <a:spcPts val="2200"/>
              </a:spcBef>
              <a:defRPr sz="1800" cap="none" spc="0">
                <a:solidFill>
                  <a:srgbClr val="000000"/>
                </a:solidFill>
              </a:defRPr>
            </a:pPr>
            <a:r>
              <a:rPr lang="en-US" sz="1400" dirty="0">
                <a:latin typeface="Century Gothic" panose="020B0502020202020204" pitchFamily="34" charset="0"/>
                <a:sym typeface="Avenir Next"/>
              </a:rPr>
              <a:t>Auction conducted online and all you need to do is to click +¥300 or -¥300 buttons</a:t>
            </a:r>
            <a:endParaRPr sz="1400" dirty="0">
              <a:latin typeface="Century Gothic" panose="020B0502020202020204" pitchFamily="34" charset="0"/>
              <a:sym typeface="Avenir Next"/>
            </a:endParaRPr>
          </a:p>
        </p:txBody>
      </p:sp>
      <p:sp>
        <p:nvSpPr>
          <p:cNvPr id="6" name="Shape 210">
            <a:extLst>
              <a:ext uri="{FF2B5EF4-FFF2-40B4-BE49-F238E27FC236}">
                <a16:creationId xmlns:a16="http://schemas.microsoft.com/office/drawing/2014/main" xmlns="" id="{BF96F5A6-BC47-4B1D-BCF3-7584D290FD7D}"/>
              </a:ext>
            </a:extLst>
          </p:cNvPr>
          <p:cNvSpPr/>
          <p:nvPr/>
        </p:nvSpPr>
        <p:spPr>
          <a:xfrm>
            <a:off x="777115" y="1308813"/>
            <a:ext cx="3291840" cy="274320"/>
          </a:xfrm>
          <a:prstGeom prst="rightArrow">
            <a:avLst>
              <a:gd name="adj1" fmla="val 100000"/>
              <a:gd name="adj2" fmla="val 25208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200" cap="none" spc="110">
                <a:solidFill>
                  <a:srgbClr val="F5D328"/>
                </a:solidFill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The way to play is simple</a:t>
            </a:r>
            <a:endParaRPr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Shape 214">
            <a:extLst>
              <a:ext uri="{FF2B5EF4-FFF2-40B4-BE49-F238E27FC236}">
                <a16:creationId xmlns:a16="http://schemas.microsoft.com/office/drawing/2014/main" xmlns="" id="{61C56FC0-81D8-4FA5-AD1D-4D4C000429C8}"/>
              </a:ext>
            </a:extLst>
          </p:cNvPr>
          <p:cNvSpPr/>
          <p:nvPr/>
        </p:nvSpPr>
        <p:spPr>
          <a:xfrm>
            <a:off x="777115" y="2247361"/>
            <a:ext cx="3291840" cy="274320"/>
          </a:xfrm>
          <a:prstGeom prst="rightArrow">
            <a:avLst>
              <a:gd name="adj1" fmla="val 100000"/>
              <a:gd name="adj2" fmla="val 25208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200" cap="none" spc="110">
                <a:solidFill>
                  <a:srgbClr val="F5D328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The winners are the highest k bidders</a:t>
            </a:r>
            <a:endParaRPr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Shape 217">
            <a:extLst>
              <a:ext uri="{FF2B5EF4-FFF2-40B4-BE49-F238E27FC236}">
                <a16:creationId xmlns:a16="http://schemas.microsoft.com/office/drawing/2014/main" xmlns="" id="{E734283A-4D72-40B8-92BD-F80B372ADA11}"/>
              </a:ext>
            </a:extLst>
          </p:cNvPr>
          <p:cNvSpPr/>
          <p:nvPr/>
        </p:nvSpPr>
        <p:spPr>
          <a:xfrm>
            <a:off x="777113" y="3393949"/>
            <a:ext cx="7708517" cy="21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1" algn="just">
              <a:spcBef>
                <a:spcPts val="2200"/>
              </a:spcBef>
              <a:defRPr sz="1800" cap="none" spc="0">
                <a:solidFill>
                  <a:srgbClr val="000000"/>
                </a:solidFill>
              </a:defRPr>
            </a:pPr>
            <a:r>
              <a:rPr lang="en-US" sz="1400" dirty="0">
                <a:latin typeface="Century Gothic" panose="020B0502020202020204" pitchFamily="34" charset="0"/>
                <a:sym typeface="Avenir Next"/>
              </a:rPr>
              <a:t>In the first stage, each bidder can submit a bid as long as it is not higher than the cap (warning price). The warning price for the year of 2017 is ¥86,000.</a:t>
            </a:r>
          </a:p>
          <a:p>
            <a:pPr marL="0" lvl="1" algn="just">
              <a:spcBef>
                <a:spcPts val="2200"/>
              </a:spcBef>
              <a:defRPr sz="1800" cap="none" spc="0">
                <a:solidFill>
                  <a:srgbClr val="000000"/>
                </a:solidFill>
              </a:defRPr>
            </a:pPr>
            <a:r>
              <a:rPr lang="en-US" sz="1400" dirty="0">
                <a:latin typeface="Century Gothic" panose="020B0502020202020204" pitchFamily="34" charset="0"/>
                <a:sym typeface="Avenir Next"/>
              </a:rPr>
              <a:t>in the second stage, the bidders may revise their bids a maximum of two times within a narrow price interval. A revision in the second stage can only be in the range of the current price of ±300 RMB. Bidders who bid higher or equal to the final current price win and each winner pays their bid in order to purchase a license.</a:t>
            </a:r>
            <a:endParaRPr sz="1400" dirty="0">
              <a:latin typeface="Century Gothic" panose="020B0502020202020204" pitchFamily="34" charset="0"/>
              <a:sym typeface="Avenir Next"/>
            </a:endParaRPr>
          </a:p>
        </p:txBody>
      </p:sp>
      <p:sp>
        <p:nvSpPr>
          <p:cNvPr id="16" name="Shape 208">
            <a:extLst>
              <a:ext uri="{FF2B5EF4-FFF2-40B4-BE49-F238E27FC236}">
                <a16:creationId xmlns:a16="http://schemas.microsoft.com/office/drawing/2014/main" xmlns="" id="{FEB2416D-2D23-44E6-8E5F-86F98384A209}"/>
              </a:ext>
            </a:extLst>
          </p:cNvPr>
          <p:cNvSpPr/>
          <p:nvPr/>
        </p:nvSpPr>
        <p:spPr>
          <a:xfrm>
            <a:off x="777114" y="2629501"/>
            <a:ext cx="7708517" cy="31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0" lvl="1" algn="just">
              <a:spcBef>
                <a:spcPts val="2200"/>
              </a:spcBef>
              <a:defRPr sz="1800" cap="none" spc="0">
                <a:solidFill>
                  <a:srgbClr val="000000"/>
                </a:solidFill>
              </a:defRPr>
            </a:pPr>
            <a:r>
              <a:rPr lang="en-US" sz="1400" dirty="0">
                <a:latin typeface="Century Gothic" panose="020B0502020202020204" pitchFamily="34" charset="0"/>
                <a:sym typeface="Avenir Next"/>
              </a:rPr>
              <a:t>The current price in the Shanghai auction is the highest Kth bid according to the license quota K.</a:t>
            </a:r>
            <a:endParaRPr sz="1400" dirty="0">
              <a:latin typeface="Century Gothic" panose="020B0502020202020204" pitchFamily="34" charset="0"/>
              <a:sym typeface="Avenir Next"/>
            </a:endParaRPr>
          </a:p>
        </p:txBody>
      </p:sp>
      <p:sp>
        <p:nvSpPr>
          <p:cNvPr id="17" name="Shape 214">
            <a:extLst>
              <a:ext uri="{FF2B5EF4-FFF2-40B4-BE49-F238E27FC236}">
                <a16:creationId xmlns:a16="http://schemas.microsoft.com/office/drawing/2014/main" xmlns="" id="{61C56FC0-81D8-4FA5-AD1D-4D4C000429C8}"/>
              </a:ext>
            </a:extLst>
          </p:cNvPr>
          <p:cNvSpPr/>
          <p:nvPr/>
        </p:nvSpPr>
        <p:spPr>
          <a:xfrm>
            <a:off x="777115" y="3256789"/>
            <a:ext cx="3291840" cy="274320"/>
          </a:xfrm>
          <a:prstGeom prst="rightArrow">
            <a:avLst>
              <a:gd name="adj1" fmla="val 100000"/>
              <a:gd name="adj2" fmla="val 25208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80000"/>
              </a:lnSpc>
              <a:defRPr sz="2200" cap="none" spc="110">
                <a:solidFill>
                  <a:srgbClr val="F5D328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Two rounds of play </a:t>
            </a:r>
            <a:endParaRPr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4" b="59744"/>
          <a:stretch/>
        </p:blipFill>
        <p:spPr>
          <a:xfrm>
            <a:off x="1772884" y="968679"/>
            <a:ext cx="6028454" cy="2558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638" y="646221"/>
            <a:ext cx="4860653" cy="436736"/>
          </a:xfrm>
        </p:spPr>
        <p:txBody>
          <a:bodyPr/>
          <a:lstStyle/>
          <a:p>
            <a:pPr algn="ctr"/>
            <a:r>
              <a:rPr lang="en-US" b="1" dirty="0"/>
              <a:t>Actual simulation process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Simulation Breakdown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AF8A905-7CDF-4C7F-81C6-579185AD7E1C}"/>
              </a:ext>
            </a:extLst>
          </p:cNvPr>
          <p:cNvSpPr txBox="1">
            <a:spLocks/>
          </p:cNvSpPr>
          <p:nvPr/>
        </p:nvSpPr>
        <p:spPr>
          <a:xfrm>
            <a:off x="701615" y="2901372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Time Interval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3AC1368-95D2-4CD6-B918-4B710BDA4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67" y="3610337"/>
            <a:ext cx="6829946" cy="828459"/>
          </a:xfrm>
        </p:spPr>
        <p:txBody>
          <a:bodyPr>
            <a:noAutofit/>
          </a:bodyPr>
          <a:lstStyle/>
          <a:p>
            <a:r>
              <a:rPr lang="en-US" sz="1400" dirty="0"/>
              <a:t>30 minutes  -&gt;  180 intervals, every interval takes 10s</a:t>
            </a:r>
          </a:p>
          <a:p>
            <a:r>
              <a:rPr lang="en-US" sz="1400" dirty="0"/>
              <a:t>Realization: for loop in Python</a:t>
            </a:r>
          </a:p>
          <a:p>
            <a:r>
              <a:rPr lang="en-US" sz="1400" dirty="0"/>
              <a:t>Reason: simulation the delay in internet, system etc. </a:t>
            </a:r>
          </a:p>
          <a:p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8C4452-64C7-417F-A986-8406624D5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79" y="4825808"/>
            <a:ext cx="4152387" cy="10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3" y="621745"/>
            <a:ext cx="4860653" cy="436736"/>
          </a:xfrm>
        </p:spPr>
        <p:txBody>
          <a:bodyPr/>
          <a:lstStyle/>
          <a:p>
            <a:r>
              <a:rPr lang="en-US" dirty="0"/>
              <a:t>Bidder generation process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Bidder Creation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AF8A905-7CDF-4C7F-81C6-579185AD7E1C}"/>
              </a:ext>
            </a:extLst>
          </p:cNvPr>
          <p:cNvSpPr txBox="1">
            <a:spLocks/>
          </p:cNvSpPr>
          <p:nvPr/>
        </p:nvSpPr>
        <p:spPr>
          <a:xfrm>
            <a:off x="701615" y="3043245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Assign Types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3AC1368-95D2-4CD6-B918-4B710BDA4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15" y="3743308"/>
            <a:ext cx="2714685" cy="2198251"/>
          </a:xfrm>
        </p:spPr>
        <p:txBody>
          <a:bodyPr>
            <a:noAutofit/>
          </a:bodyPr>
          <a:lstStyle/>
          <a:p>
            <a:r>
              <a:rPr lang="en-US" sz="1400" dirty="0"/>
              <a:t>Divided into 3 types of bidders</a:t>
            </a:r>
          </a:p>
          <a:p>
            <a:r>
              <a:rPr lang="en-US" sz="1400" dirty="0"/>
              <a:t>Assign a random number</a:t>
            </a:r>
          </a:p>
          <a:p>
            <a:r>
              <a:rPr lang="en-US" sz="1400" dirty="0"/>
              <a:t>Uniform(0,3)</a:t>
            </a:r>
          </a:p>
          <a:p>
            <a:r>
              <a:rPr lang="en-US" sz="1400" dirty="0"/>
              <a:t>0~1 -&gt; lucky</a:t>
            </a:r>
          </a:p>
          <a:p>
            <a:r>
              <a:rPr lang="en-US" sz="1400" dirty="0"/>
              <a:t>1~2 -&gt; normal</a:t>
            </a:r>
          </a:p>
          <a:p>
            <a:r>
              <a:rPr lang="en-US" sz="1400" dirty="0"/>
              <a:t>2~3 -&gt; rich</a:t>
            </a:r>
          </a:p>
          <a:p>
            <a:endParaRPr lang="en-US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13144E1-A11C-4824-9449-F217E1FB08CE}"/>
              </a:ext>
            </a:extLst>
          </p:cNvPr>
          <p:cNvSpPr txBox="1">
            <a:spLocks/>
          </p:cNvSpPr>
          <p:nvPr/>
        </p:nvSpPr>
        <p:spPr>
          <a:xfrm>
            <a:off x="694113" y="1192633"/>
            <a:ext cx="5834874" cy="10754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Generate 1000 bidders into the system per interval</a:t>
            </a:r>
          </a:p>
          <a:p>
            <a:r>
              <a:rPr lang="en-US" sz="1400" dirty="0"/>
              <a:t>number of bidders changes according to actual total number of the bidders</a:t>
            </a:r>
          </a:p>
          <a:p>
            <a:r>
              <a:rPr lang="en-US" altLang="zh-CN" sz="1400" dirty="0"/>
              <a:t>244260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180</a:t>
            </a:r>
            <a:r>
              <a:rPr lang="zh-CN" altLang="en-US" sz="1400" dirty="0"/>
              <a:t> * </a:t>
            </a:r>
            <a:r>
              <a:rPr lang="en-US" altLang="zh-CN" sz="1400" dirty="0">
                <a:solidFill>
                  <a:srgbClr val="00B050"/>
                </a:solidFill>
              </a:rPr>
              <a:t>1357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DE472-3BAB-43B4-A788-6FC360DC0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5" y="2268117"/>
            <a:ext cx="4462566" cy="561329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xmlns="" id="{F2360373-F698-461C-B60E-055F35F15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350147"/>
              </p:ext>
            </p:extLst>
          </p:nvPr>
        </p:nvGraphicFramePr>
        <p:xfrm>
          <a:off x="4113129" y="3743308"/>
          <a:ext cx="4190448" cy="258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C0A4DBC-2561-495C-B054-0B7B2C8A80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15" y="1058481"/>
            <a:ext cx="2019300" cy="14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3" y="699652"/>
            <a:ext cx="5255926" cy="717658"/>
          </a:xfrm>
        </p:spPr>
        <p:txBody>
          <a:bodyPr/>
          <a:lstStyle/>
          <a:p>
            <a:r>
              <a:rPr lang="en-US" b="1" dirty="0"/>
              <a:t>“Lucky” bidder assumption: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Bidding rules: “Lucky”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E863233-0CC7-4DD6-952E-C8C47E660659}"/>
              </a:ext>
            </a:extLst>
          </p:cNvPr>
          <p:cNvSpPr txBox="1">
            <a:spLocks/>
          </p:cNvSpPr>
          <p:nvPr/>
        </p:nvSpPr>
        <p:spPr>
          <a:xfrm>
            <a:off x="628650" y="1780032"/>
            <a:ext cx="5321389" cy="2482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800" dirty="0"/>
              <a:t>Start from minimum winning price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Only add no more than 300 A random uniform distributed number </a:t>
            </a:r>
            <a:r>
              <a:rPr lang="en-US" sz="1800" dirty="0">
                <a:solidFill>
                  <a:srgbClr val="00B050"/>
                </a:solidFill>
              </a:rPr>
              <a:t>(0, 300)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/>
              <a:t>Maximum bidding price = </a:t>
            </a:r>
            <a:r>
              <a:rPr lang="en-US" sz="1800" dirty="0">
                <a:solidFill>
                  <a:srgbClr val="00B050"/>
                </a:solidFill>
              </a:rPr>
              <a:t>87600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If higher, bid 87600 repeatedly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831101E-A467-46A3-83B5-E9628192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668" y="1213639"/>
            <a:ext cx="1866900" cy="285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AC6BAAD-ADA2-4A4A-AAB2-F4CC5F00F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82" y="4547953"/>
            <a:ext cx="5137786" cy="11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F98DC-C12B-44B2-A624-CC97DE2D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3" y="935509"/>
            <a:ext cx="4860653" cy="436736"/>
          </a:xfrm>
        </p:spPr>
        <p:txBody>
          <a:bodyPr/>
          <a:lstStyle/>
          <a:p>
            <a:r>
              <a:rPr lang="en-US" b="1" dirty="0"/>
              <a:t>“Normal” bidder assumption: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D7B54B7-6C17-4B05-9DC3-8957BBF2C5BC}"/>
              </a:ext>
            </a:extLst>
          </p:cNvPr>
          <p:cNvSpPr txBox="1">
            <a:spLocks/>
          </p:cNvSpPr>
          <p:nvPr/>
        </p:nvSpPr>
        <p:spPr>
          <a:xfrm>
            <a:off x="701615" y="144931"/>
            <a:ext cx="7886700" cy="436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Bidding rules: “Normal”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E863233-0CC7-4DD6-952E-C8C47E660659}"/>
              </a:ext>
            </a:extLst>
          </p:cNvPr>
          <p:cNvSpPr txBox="1">
            <a:spLocks/>
          </p:cNvSpPr>
          <p:nvPr/>
        </p:nvSpPr>
        <p:spPr>
          <a:xfrm>
            <a:off x="694113" y="1726088"/>
            <a:ext cx="5332312" cy="2641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800" dirty="0"/>
              <a:t>Start from minimum winning price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Add no more than 600 </a:t>
            </a:r>
            <a:br>
              <a:rPr lang="en-US" sz="1800" dirty="0"/>
            </a:br>
            <a:r>
              <a:rPr lang="en-US" sz="1800" dirty="0"/>
              <a:t>Uniform random  </a:t>
            </a:r>
            <a:r>
              <a:rPr lang="en-US" sz="1800" dirty="0">
                <a:solidFill>
                  <a:srgbClr val="00B050"/>
                </a:solidFill>
              </a:rPr>
              <a:t>(0, 600)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rgbClr val="00B05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/>
              <a:t>Maximum bidding price = </a:t>
            </a:r>
            <a:r>
              <a:rPr lang="en-US" sz="1800" dirty="0">
                <a:solidFill>
                  <a:srgbClr val="00B050"/>
                </a:solidFill>
              </a:rPr>
              <a:t>90209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If higher, bid same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FC04DA-A74C-41BA-AD09-EEEE7FB2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99" y="1316927"/>
            <a:ext cx="17653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B3B494-79D3-4A4A-9BB1-1C7B6980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22" y="4847310"/>
            <a:ext cx="6150598" cy="10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11315</TotalTime>
  <Words>660</Words>
  <Application>Microsoft Macintosh PowerPoint</Application>
  <PresentationFormat>On-screen Show (4:3)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Avenir Next</vt:lpstr>
      <vt:lpstr>Calibri</vt:lpstr>
      <vt:lpstr>Calibri Light</vt:lpstr>
      <vt:lpstr>Century Gothic</vt:lpstr>
      <vt:lpstr>Perpetua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The $13,000 license plate has become a phenomenon and is well documented  </vt:lpstr>
      <vt:lpstr>Let’s walk through the mechanisms of the lightening fast auction- 8000 plates auctioned in 90 minutes</vt:lpstr>
      <vt:lpstr>Actual simulation process</vt:lpstr>
      <vt:lpstr>Bidder generation process</vt:lpstr>
      <vt:lpstr>“Lucky” bidder assumption:</vt:lpstr>
      <vt:lpstr>“Normal” bidder assumption:</vt:lpstr>
      <vt:lpstr>PowerPoint Presentation</vt:lpstr>
      <vt:lpstr>New minimum winning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Yang</dc:creator>
  <cp:lastModifiedBy>Microsoft Office User</cp:lastModifiedBy>
  <cp:revision>122</cp:revision>
  <dcterms:created xsi:type="dcterms:W3CDTF">2017-08-09T14:49:09Z</dcterms:created>
  <dcterms:modified xsi:type="dcterms:W3CDTF">2018-04-29T22:55:00Z</dcterms:modified>
</cp:coreProperties>
</file>